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54212-C04A-41DA-B8A3-B70826037EEC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53F89-91D8-426F-BBDB-A572673869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93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53F89-91D8-426F-BBDB-A572673869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12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53F89-91D8-426F-BBDB-A572673869D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927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642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6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64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929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608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094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8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3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9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8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1978D-C0D6-425D-913A-EEEC058A0CB8}" type="datetimeFigureOut">
              <a:rPr lang="en-US" smtClean="0"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94E0A-5567-4ABE-8C27-740295B97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1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0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42" y="36000"/>
            <a:ext cx="6084486" cy="682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65779" y="4067032"/>
            <a:ext cx="5907065" cy="264687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16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1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453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09600"/>
            <a:ext cx="11340152" cy="1015663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60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2590800" y="2082463"/>
            <a:ext cx="3962400" cy="2362200"/>
          </a:xfrm>
          <a:prstGeom prst="trapezoid">
            <a:avLst>
              <a:gd name="adj" fmla="val 32890"/>
            </a:avLst>
          </a:prstGeom>
          <a:solidFill>
            <a:srgbClr val="25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4910" y="4901863"/>
            <a:ext cx="11340152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 চিত্রটিকে দুটি ত্রিভুজক্ষেত্রে বিভক্ত করে এর ক্ষেত্রফল নির্ণয় কর।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2400" y="1396425"/>
            <a:ext cx="367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3800" y="4191000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800600" y="2082463"/>
            <a:ext cx="0" cy="2362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800600" y="279371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54047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>
          <a:xfrm rot="2127040">
            <a:off x="2606217" y="2535820"/>
            <a:ext cx="3474368" cy="2477450"/>
          </a:xfrm>
          <a:prstGeom prst="parallelogram">
            <a:avLst>
              <a:gd name="adj" fmla="val 33728"/>
            </a:avLst>
          </a:prstGeom>
          <a:solidFill>
            <a:srgbClr val="66FF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/>
          <p:cNvSpPr/>
          <p:nvPr/>
        </p:nvSpPr>
        <p:spPr>
          <a:xfrm>
            <a:off x="4335558" y="2252059"/>
            <a:ext cx="2133600" cy="1524000"/>
          </a:xfrm>
          <a:prstGeom prst="rtTriangle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/>
          <p:cNvSpPr/>
          <p:nvPr/>
        </p:nvSpPr>
        <p:spPr>
          <a:xfrm flipH="1">
            <a:off x="2209800" y="2252059"/>
            <a:ext cx="2133600" cy="1524000"/>
          </a:xfrm>
          <a:prstGeom prst="rtTriangle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/>
          <p:cNvSpPr/>
          <p:nvPr/>
        </p:nvSpPr>
        <p:spPr>
          <a:xfrm flipH="1" flipV="1">
            <a:off x="2209800" y="3776059"/>
            <a:ext cx="2133600" cy="1524000"/>
          </a:xfrm>
          <a:prstGeom prst="rtTriangle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flipV="1">
            <a:off x="4343400" y="3776059"/>
            <a:ext cx="2133600" cy="1524000"/>
          </a:xfrm>
          <a:prstGeom prst="rtTriangle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7201" y="533400"/>
                <a:ext cx="8001000" cy="613886"/>
              </a:xfrm>
              <a:prstGeom prst="rect">
                <a:avLst/>
              </a:prstGeom>
              <a:solidFill>
                <a:srgbClr val="66FFFF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প্রতিটি ত্রিভুজ ক্ষেত্রের ক্ষেত্রফল</a:t>
                </a:r>
                <a:r>
                  <a:rPr lang="en-US" sz="2400" dirty="0" smtClean="0"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>
                    <a:cs typeface="Times New Roman" pitchFamily="18" charset="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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2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cs typeface="Times New Roman" pitchFamily="18" charset="0"/>
                        <a:sym typeface="Symbol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itchFamily="18" charset="0"/>
                        <a:sym typeface="Symbol"/>
                      </a:rPr>
                      <m:t>b</m:t>
                    </m:r>
                    <m:r>
                      <a:rPr lang="en-US" sz="2400" b="0" i="0" smtClean="0">
                        <a:latin typeface="Cambria Math"/>
                        <a:cs typeface="Times New Roman" pitchFamily="18" charset="0"/>
                        <a:sym typeface="Symbol"/>
                      </a:rPr>
                      <m:t>)=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8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cs typeface="Times New Roman" pitchFamily="18" charset="0"/>
                        <a:sym typeface="Symbol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itchFamily="18" charset="0"/>
                        <a:sym typeface="Symbol"/>
                      </a:rPr>
                      <m:t>ab</m:t>
                    </m:r>
                  </m:oMath>
                </a14:m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1" y="533400"/>
                <a:ext cx="8001000" cy="613886"/>
              </a:xfrm>
              <a:prstGeom prst="rect">
                <a:avLst/>
              </a:prstGeom>
              <a:blipFill rotWithShape="1">
                <a:blip r:embed="rId3"/>
                <a:stretch>
                  <a:fillRect t="-15534" b="-20388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7201" y="1298547"/>
                <a:ext cx="8001000" cy="613886"/>
              </a:xfrm>
              <a:prstGeom prst="rect">
                <a:avLst/>
              </a:prstGeom>
              <a:solidFill>
                <a:srgbClr val="FFCCFF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ABCD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 রম্বসক্ষেত্রের ক্ষেত্রফল</a:t>
                </a:r>
                <a:r>
                  <a:rPr lang="en-US" sz="2400" dirty="0" smtClean="0"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8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8</m:t>
                        </m:r>
                      </m:den>
                    </m:f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itchFamily="18" charset="0"/>
                        <a:sym typeface="Symbol"/>
                      </a:rPr>
                      <m:t>ab</m:t>
                    </m:r>
                    <m:r>
                      <a:rPr lang="en-US" sz="2400" b="0" i="0" smtClean="0">
                        <a:latin typeface="Cambria Math"/>
                        <a:cs typeface="Times New Roman" pitchFamily="18" charset="0"/>
                        <a:sym typeface="Symbol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  <a:sym typeface="Symbol"/>
                          </a:rPr>
                          <m:t>8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cs typeface="Times New Roman" pitchFamily="18" charset="0"/>
                        <a:sym typeface="Symbol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itchFamily="18" charset="0"/>
                        <a:sym typeface="Symbol"/>
                      </a:rPr>
                      <m:t>ab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8</m:t>
                        </m:r>
                      </m:den>
                    </m:f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ab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0" dirty="0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0" dirty="0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ab</m:t>
                    </m:r>
                  </m:oMath>
                </a14:m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1" y="1298547"/>
                <a:ext cx="8001000" cy="613886"/>
              </a:xfrm>
              <a:prstGeom prst="rect">
                <a:avLst/>
              </a:prstGeom>
              <a:blipFill rotWithShape="1">
                <a:blip r:embed="rId4"/>
                <a:stretch>
                  <a:fillRect t="-15385" b="-20192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57201" y="5791200"/>
            <a:ext cx="10461008" cy="830997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রম্বসক্ষেত্রের ক্ষেত্রফল = কর্ণদ্বয়ের গুণফলের অর্ধেক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0841" y="1790856"/>
            <a:ext cx="44435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3500735"/>
            <a:ext cx="42351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48475" y="5240959"/>
            <a:ext cx="42351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69158" y="3543712"/>
            <a:ext cx="44435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2448" y="3348335"/>
            <a:ext cx="40748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379932" y="2816918"/>
                <a:ext cx="665567" cy="7838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a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932" y="2816918"/>
                <a:ext cx="665567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77833" y="3886200"/>
                <a:ext cx="665567" cy="7838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a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833" y="3886200"/>
                <a:ext cx="665567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75193" y="3786462"/>
                <a:ext cx="683200" cy="7838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b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193" y="3786462"/>
                <a:ext cx="683200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355400" y="2956433"/>
                <a:ext cx="683200" cy="7838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b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400" y="2956433"/>
                <a:ext cx="683200" cy="7838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49255" y="2057400"/>
                <a:ext cx="2759089" cy="613886"/>
              </a:xfrm>
              <a:prstGeom prst="rect">
                <a:avLst/>
              </a:prstGeom>
              <a:solidFill>
                <a:srgbClr val="FFFF00"/>
              </a:solidFill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AC=</a:t>
                </a:r>
                <a:r>
                  <a:rPr lang="en-US" sz="2400" dirty="0" err="1" smtClean="0"/>
                  <a:t>a,AO</a:t>
                </a:r>
                <a:r>
                  <a:rPr lang="en-US" sz="2400" dirty="0" smtClean="0"/>
                  <a:t>=CO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0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a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55" y="2057400"/>
                <a:ext cx="2759089" cy="613886"/>
              </a:xfrm>
              <a:prstGeom prst="rect">
                <a:avLst/>
              </a:prstGeom>
              <a:blipFill rotWithShape="1">
                <a:blip r:embed="rId9"/>
                <a:stretch>
                  <a:fillRect l="-3297" b="-4854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111195" y="4908157"/>
                <a:ext cx="3348865" cy="783804"/>
              </a:xfrm>
              <a:prstGeom prst="rect">
                <a:avLst/>
              </a:prstGeom>
              <a:solidFill>
                <a:srgbClr val="CCFF33"/>
              </a:solidFill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BD</m:t>
                      </m:r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b</m:t>
                      </m:r>
                      <m:r>
                        <a:rPr lang="en-US" sz="2400" b="0" i="0" smtClean="0">
                          <a:latin typeface="Cambria Math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BO</m:t>
                      </m:r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DO</m:t>
                      </m:r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b</m:t>
                      </m:r>
                    </m:oMath>
                  </m:oMathPara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195" y="4908157"/>
                <a:ext cx="3348865" cy="78380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891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path" presetSubtype="0" repeatCount="2000" accel="50000" decel="5000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11666 -0.11111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555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9" presetClass="path" presetSubtype="0" repeatCount="200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022E-16 L 0.11666 0.11111 " pathEditMode="relative" rAng="0" ptsTypes="AA">
                                      <p:cBhvr>
                                        <p:cTn id="3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555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5" presetClass="path" presetSubtype="0" repeatCount="200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-0.11666 0.11111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33" y="555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repeatCount="200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11666 -0.11111 " pathEditMode="relative" rAng="0" ptsTypes="AA">
                                      <p:cBhvr>
                                        <p:cTn id="3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33" y="-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75461" y="2817812"/>
            <a:ext cx="2667000" cy="1068388"/>
            <a:chOff x="5943600" y="2590800"/>
            <a:chExt cx="2667000" cy="1068388"/>
          </a:xfrm>
        </p:grpSpPr>
        <p:sp>
          <p:nvSpPr>
            <p:cNvPr id="3" name="TextBox 2"/>
            <p:cNvSpPr txBox="1"/>
            <p:nvPr/>
          </p:nvSpPr>
          <p:spPr>
            <a:xfrm>
              <a:off x="7239000" y="2744788"/>
              <a:ext cx="5437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6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6553200" y="2590800"/>
              <a:ext cx="20574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rot="5400000">
              <a:off x="5715000" y="2819400"/>
              <a:ext cx="1066800" cy="609600"/>
            </a:xfrm>
            <a:prstGeom prst="line">
              <a:avLst/>
            </a:prstGeom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rot="5400000">
              <a:off x="7772400" y="2819400"/>
              <a:ext cx="1066800" cy="609600"/>
            </a:xfrm>
            <a:prstGeom prst="line">
              <a:avLst/>
            </a:prstGeom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943600" y="3657600"/>
              <a:ext cx="20574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675461" y="760412"/>
            <a:ext cx="2667000" cy="1068388"/>
            <a:chOff x="5715000" y="1371600"/>
            <a:chExt cx="2667000" cy="1068388"/>
          </a:xfrm>
        </p:grpSpPr>
        <p:grpSp>
          <p:nvGrpSpPr>
            <p:cNvPr id="9" name="Group 8"/>
            <p:cNvGrpSpPr/>
            <p:nvPr/>
          </p:nvGrpSpPr>
          <p:grpSpPr>
            <a:xfrm>
              <a:off x="5715000" y="1371600"/>
              <a:ext cx="2667000" cy="1068388"/>
              <a:chOff x="4495800" y="1752600"/>
              <a:chExt cx="2667000" cy="1068388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5105400" y="1752600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rot="5400000">
                <a:off x="4267200" y="19812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6324600" y="19812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4495800" y="2819400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/>
            <p:cNvSpPr txBox="1"/>
            <p:nvPr/>
          </p:nvSpPr>
          <p:spPr>
            <a:xfrm>
              <a:off x="6858000" y="1524000"/>
              <a:ext cx="5437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6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285061" y="760412"/>
            <a:ext cx="2058988" cy="2058988"/>
            <a:chOff x="5715000" y="1524000"/>
            <a:chExt cx="2058988" cy="2058988"/>
          </a:xfrm>
        </p:grpSpPr>
        <p:grpSp>
          <p:nvGrpSpPr>
            <p:cNvPr id="16" name="Group 15"/>
            <p:cNvGrpSpPr/>
            <p:nvPr/>
          </p:nvGrpSpPr>
          <p:grpSpPr>
            <a:xfrm>
              <a:off x="5715000" y="1524000"/>
              <a:ext cx="2058988" cy="2058988"/>
              <a:chOff x="6477000" y="1752600"/>
              <a:chExt cx="2058988" cy="2058988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>
                <a:off x="6477000" y="1752600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rot="5400000">
                <a:off x="7506494" y="27805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6477000" y="3810000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  <a:sp3d>
                <a:bevelB w="114300" prst="artDeco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rot="5400000">
                <a:off x="5449094" y="27805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/>
            <p:cNvSpPr txBox="1"/>
            <p:nvPr/>
          </p:nvSpPr>
          <p:spPr>
            <a:xfrm>
              <a:off x="6934200" y="1752600"/>
              <a:ext cx="5437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6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75461" y="760412"/>
            <a:ext cx="619939" cy="3124200"/>
            <a:chOff x="6400800" y="609600"/>
            <a:chExt cx="619939" cy="3124200"/>
          </a:xfrm>
        </p:grpSpPr>
        <p:grpSp>
          <p:nvGrpSpPr>
            <p:cNvPr id="23" name="Group 22"/>
            <p:cNvGrpSpPr/>
            <p:nvPr/>
          </p:nvGrpSpPr>
          <p:grpSpPr>
            <a:xfrm>
              <a:off x="6400800" y="609600"/>
              <a:ext cx="611188" cy="3124200"/>
              <a:chOff x="4953000" y="990600"/>
              <a:chExt cx="611188" cy="3124200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 rot="5400000">
                <a:off x="4534694" y="20185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rot="5400000">
                <a:off x="4724400" y="12192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rot="5400000">
                <a:off x="3925094" y="30853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rot="5400000">
                <a:off x="4724400" y="32766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  <a:sp3d>
                <a:bevelB w="114300" prst="artDeco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/>
            <p:cNvSpPr txBox="1"/>
            <p:nvPr/>
          </p:nvSpPr>
          <p:spPr>
            <a:xfrm>
              <a:off x="6477000" y="1828800"/>
              <a:ext cx="5437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6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75461" y="1827212"/>
            <a:ext cx="2058988" cy="2058988"/>
            <a:chOff x="6553200" y="4038600"/>
            <a:chExt cx="2058988" cy="2058988"/>
          </a:xfrm>
        </p:grpSpPr>
        <p:grpSp>
          <p:nvGrpSpPr>
            <p:cNvPr id="30" name="Group 29"/>
            <p:cNvGrpSpPr/>
            <p:nvPr/>
          </p:nvGrpSpPr>
          <p:grpSpPr>
            <a:xfrm>
              <a:off x="6553200" y="4038600"/>
              <a:ext cx="2058988" cy="2058988"/>
              <a:chOff x="6477000" y="1752600"/>
              <a:chExt cx="2058988" cy="2058988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6477000" y="1752600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rot="5400000">
                <a:off x="7506494" y="27805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6477000" y="3810000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  <a:sp3d>
                <a:bevelB w="114300" prst="artDeco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rot="5400000">
                <a:off x="5449094" y="27805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>
              <a:off x="7162800" y="5183188"/>
              <a:ext cx="5437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6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732861" y="760412"/>
            <a:ext cx="619939" cy="3124200"/>
            <a:chOff x="4495800" y="457200"/>
            <a:chExt cx="619939" cy="3124200"/>
          </a:xfrm>
        </p:grpSpPr>
        <p:grpSp>
          <p:nvGrpSpPr>
            <p:cNvPr id="37" name="Group 36"/>
            <p:cNvGrpSpPr/>
            <p:nvPr/>
          </p:nvGrpSpPr>
          <p:grpSpPr>
            <a:xfrm>
              <a:off x="4495800" y="457200"/>
              <a:ext cx="611188" cy="3124200"/>
              <a:chOff x="4953000" y="990600"/>
              <a:chExt cx="611188" cy="3124200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rot="5400000">
                <a:off x="4534694" y="20185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5400000">
                <a:off x="4724400" y="12192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5400000">
                <a:off x="3925094" y="30853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5400000">
                <a:off x="4724400" y="32766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  <a:sp3d>
                <a:bevelB w="114300" prst="artDeco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TextBox 37"/>
            <p:cNvSpPr txBox="1"/>
            <p:nvPr/>
          </p:nvSpPr>
          <p:spPr>
            <a:xfrm>
              <a:off x="4572000" y="1752600"/>
              <a:ext cx="5437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6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259256" y="5294531"/>
            <a:ext cx="11932744" cy="830997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ঘনকের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সমগ্র 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পৃষ্ঠের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ক্ষেত্রফল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=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6a</a:t>
            </a:r>
            <a:r>
              <a:rPr lang="en-US" sz="48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09236" y="3733800"/>
            <a:ext cx="389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352800" y="1656446"/>
            <a:ext cx="389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0411" y="760412"/>
            <a:ext cx="389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2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579 L 0.65782 -0.0164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00" y="-110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2.96296E-6 L 0.55782 -0.01643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00" y="-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30416 -0.0275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-140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7.40741E-7 L 0.37083 0.13912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0" y="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  <p:bldP spid="45" grpId="0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29965" y="2422237"/>
            <a:ext cx="2741203" cy="1616705"/>
            <a:chOff x="1600200" y="3581400"/>
            <a:chExt cx="3430588" cy="2058988"/>
          </a:xfrm>
          <a:noFill/>
        </p:grpSpPr>
        <p:cxnSp>
          <p:nvCxnSpPr>
            <p:cNvPr id="3" name="Straight Connector 2"/>
            <p:cNvCxnSpPr/>
            <p:nvPr/>
          </p:nvCxnSpPr>
          <p:spPr>
            <a:xfrm>
              <a:off x="1600200" y="3581400"/>
              <a:ext cx="342900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1600200" y="5638800"/>
              <a:ext cx="342900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  <a:sp3d>
              <a:bevelB w="114300" prst="artDeco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rot="5400000">
              <a:off x="572294" y="4609306"/>
              <a:ext cx="205740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rot="5400000">
              <a:off x="4001294" y="4609306"/>
              <a:ext cx="205740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3117559" y="3796077"/>
              <a:ext cx="716594" cy="744752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ab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383316" y="2441581"/>
            <a:ext cx="572593" cy="2556235"/>
            <a:chOff x="5410200" y="2895600"/>
            <a:chExt cx="665561" cy="3124200"/>
          </a:xfrm>
        </p:grpSpPr>
        <p:grpSp>
          <p:nvGrpSpPr>
            <p:cNvPr id="9" name="Group 8"/>
            <p:cNvGrpSpPr/>
            <p:nvPr/>
          </p:nvGrpSpPr>
          <p:grpSpPr>
            <a:xfrm>
              <a:off x="5410200" y="2895600"/>
              <a:ext cx="611188" cy="3124200"/>
              <a:chOff x="8153400" y="990600"/>
              <a:chExt cx="611188" cy="3124200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 rot="5400000">
                <a:off x="7735094" y="20185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rot="5400000">
                <a:off x="7924800" y="12192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7125494" y="30853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7924800" y="32766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  <a:sp3d>
                <a:bevelB w="114300" prst="artDeco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/>
            <p:cNvSpPr txBox="1"/>
            <p:nvPr/>
          </p:nvSpPr>
          <p:spPr>
            <a:xfrm>
              <a:off x="5410200" y="4114800"/>
              <a:ext cx="665561" cy="7147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bc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4345017" y="3536950"/>
          <a:ext cx="1270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Equation" r:id="rId3" imgW="126720" imgH="241200" progId="Equation.3">
                  <p:embed/>
                </p:oleObj>
              </mc:Choice>
              <mc:Fallback>
                <p:oleObj name="Equation" r:id="rId3" imgW="1267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5017" y="3536950"/>
                        <a:ext cx="1270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7797925"/>
              </p:ext>
            </p:extLst>
          </p:nvPr>
        </p:nvGraphicFramePr>
        <p:xfrm>
          <a:off x="4529953" y="3491611"/>
          <a:ext cx="1270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Equation" r:id="rId5" imgW="126720" imgH="241200" progId="Equation.3">
                  <p:embed/>
                </p:oleObj>
              </mc:Choice>
              <mc:Fallback>
                <p:oleObj name="Equation" r:id="rId5" imgW="1267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953" y="3491611"/>
                        <a:ext cx="1270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163773" y="457200"/>
            <a:ext cx="11709779" cy="769441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আয়তকার ঘনকের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সমগ্র 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পৃষ্ঠের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ক্ষেত্রফল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=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2 (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bc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bn-IN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397251" y="3402557"/>
            <a:ext cx="2775870" cy="1595259"/>
            <a:chOff x="1600200" y="3581400"/>
            <a:chExt cx="3430588" cy="2058988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600200" y="3581400"/>
              <a:ext cx="34290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600200" y="5638800"/>
              <a:ext cx="34290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  <a:sp3d>
              <a:bevelB w="114300" prst="artDeco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572294" y="4609306"/>
              <a:ext cx="20574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4001294" y="4609306"/>
              <a:ext cx="20574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  <a:scene3d>
              <a:camera prst="obliqueBottomRigh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2675336" y="4579606"/>
              <a:ext cx="707645" cy="7547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ab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172199" y="2422236"/>
            <a:ext cx="522899" cy="2563253"/>
            <a:chOff x="5356464" y="2895600"/>
            <a:chExt cx="695438" cy="3124200"/>
          </a:xfrm>
        </p:grpSpPr>
        <p:grpSp>
          <p:nvGrpSpPr>
            <p:cNvPr id="25" name="Group 24"/>
            <p:cNvGrpSpPr/>
            <p:nvPr/>
          </p:nvGrpSpPr>
          <p:grpSpPr>
            <a:xfrm>
              <a:off x="5410200" y="2895600"/>
              <a:ext cx="611188" cy="3124200"/>
              <a:chOff x="8153400" y="990600"/>
              <a:chExt cx="611188" cy="3124200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 rot="5400000">
                <a:off x="7735094" y="20185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rot="5400000">
                <a:off x="7924800" y="12192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7125494" y="3085306"/>
                <a:ext cx="20574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7924800" y="32766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  <a:sp3d>
                <a:bevelB w="114300" prst="artDeco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5356464" y="4114800"/>
              <a:ext cx="695438" cy="6377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bc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443608" y="4008331"/>
            <a:ext cx="3228548" cy="979209"/>
            <a:chOff x="3886200" y="4267200"/>
            <a:chExt cx="4038600" cy="1068388"/>
          </a:xfrm>
        </p:grpSpPr>
        <p:grpSp>
          <p:nvGrpSpPr>
            <p:cNvPr id="32" name="Group 31"/>
            <p:cNvGrpSpPr/>
            <p:nvPr/>
          </p:nvGrpSpPr>
          <p:grpSpPr>
            <a:xfrm>
              <a:off x="3886200" y="4267200"/>
              <a:ext cx="4038600" cy="1068388"/>
              <a:chOff x="4724400" y="4343400"/>
              <a:chExt cx="4038600" cy="1068388"/>
            </a:xfrm>
          </p:grpSpPr>
          <p:cxnSp>
            <p:nvCxnSpPr>
              <p:cNvPr id="34" name="Straight Connector 33"/>
              <p:cNvCxnSpPr/>
              <p:nvPr/>
            </p:nvCxnSpPr>
            <p:spPr>
              <a:xfrm>
                <a:off x="5334000" y="4343400"/>
                <a:ext cx="3429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rot="5400000">
                <a:off x="4495800" y="45720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4724400" y="5410200"/>
                <a:ext cx="3429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5400000">
                <a:off x="7924800" y="45720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/>
            <p:cNvSpPr txBox="1"/>
            <p:nvPr/>
          </p:nvSpPr>
          <p:spPr>
            <a:xfrm>
              <a:off x="6232196" y="4419600"/>
              <a:ext cx="672327" cy="6380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ac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32952" y="2430007"/>
            <a:ext cx="3272648" cy="937706"/>
            <a:chOff x="3886200" y="4267200"/>
            <a:chExt cx="4038600" cy="1068388"/>
          </a:xfrm>
        </p:grpSpPr>
        <p:grpSp>
          <p:nvGrpSpPr>
            <p:cNvPr id="39" name="Group 38"/>
            <p:cNvGrpSpPr/>
            <p:nvPr/>
          </p:nvGrpSpPr>
          <p:grpSpPr>
            <a:xfrm>
              <a:off x="3886200" y="4267200"/>
              <a:ext cx="4038600" cy="1068388"/>
              <a:chOff x="4724400" y="4343400"/>
              <a:chExt cx="4038600" cy="1068388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5334000" y="4343400"/>
                <a:ext cx="3429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5400000">
                <a:off x="4495800" y="45720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4724400" y="5410200"/>
                <a:ext cx="342900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5400000">
                <a:off x="7924800" y="4572000"/>
                <a:ext cx="1066800" cy="60960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  <a:scene3d>
                <a:camera prst="obliqueBottomRight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TextBox 39"/>
            <p:cNvSpPr txBox="1"/>
            <p:nvPr/>
          </p:nvSpPr>
          <p:spPr>
            <a:xfrm>
              <a:off x="4857303" y="4419600"/>
              <a:ext cx="678912" cy="66627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ac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695691" y="5105400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743200" y="3984765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629400" y="4351528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9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01665E-6 L 0.14358 -0.0846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70" y="-4232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6.10546E-7 L -0.18246 -0.0756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32" y="-37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17206E-6 L -0.00451 -0.1891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-9459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88529E-7 L -0.33229 0.1662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15" y="83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12766E-6 L 0.26007 0.1764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3" y="8811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5" grpId="0"/>
      <p:bldP spid="45" grpId="1"/>
      <p:bldP spid="46" grpId="0"/>
      <p:bldP spid="46" grpId="1"/>
      <p:bldP spid="47" grpId="0"/>
      <p:bldP spid="4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>
          <a:xfrm>
            <a:off x="1147834" y="2546194"/>
            <a:ext cx="2743200" cy="2057400"/>
          </a:xfrm>
          <a:prstGeom prst="parallelogram">
            <a:avLst>
              <a:gd name="adj" fmla="val 2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/>
          <p:cNvSpPr/>
          <p:nvPr/>
        </p:nvSpPr>
        <p:spPr>
          <a:xfrm rot="16918768">
            <a:off x="3353313" y="2961711"/>
            <a:ext cx="2538454" cy="2057400"/>
          </a:xfrm>
          <a:prstGeom prst="parallelogram">
            <a:avLst>
              <a:gd name="adj" fmla="val 20238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/>
          <p:cNvSpPr/>
          <p:nvPr/>
        </p:nvSpPr>
        <p:spPr>
          <a:xfrm rot="865339">
            <a:off x="1478939" y="3755323"/>
            <a:ext cx="3530225" cy="2539328"/>
          </a:xfrm>
          <a:prstGeom prst="parallelogram">
            <a:avLst>
              <a:gd name="adj" fmla="val 46700"/>
            </a:avLst>
          </a:prstGeom>
          <a:solidFill>
            <a:srgbClr val="1D9EFF"/>
          </a:solidFill>
          <a:ln w="57150">
            <a:solidFill>
              <a:schemeClr val="tx1"/>
            </a:solidFill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/>
          <p:cNvSpPr/>
          <p:nvPr/>
        </p:nvSpPr>
        <p:spPr>
          <a:xfrm>
            <a:off x="3048000" y="3353417"/>
            <a:ext cx="2743200" cy="2115013"/>
          </a:xfrm>
          <a:prstGeom prst="parallelogram">
            <a:avLst>
              <a:gd name="adj" fmla="val 20238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/>
        </p:nvSpPr>
        <p:spPr>
          <a:xfrm rot="6090178">
            <a:off x="1053299" y="2974357"/>
            <a:ext cx="2560302" cy="2064188"/>
          </a:xfrm>
          <a:prstGeom prst="parallelogram">
            <a:avLst>
              <a:gd name="adj" fmla="val 22110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/>
        </p:nvSpPr>
        <p:spPr>
          <a:xfrm rot="865339">
            <a:off x="1926785" y="1668513"/>
            <a:ext cx="3529708" cy="2625145"/>
          </a:xfrm>
          <a:prstGeom prst="parallelogram">
            <a:avLst>
              <a:gd name="adj" fmla="val 46700"/>
            </a:avLst>
          </a:prstGeom>
          <a:solidFill>
            <a:srgbClr val="76FF4B"/>
          </a:solidFill>
          <a:ln w="57150">
            <a:solidFill>
              <a:schemeClr val="tx1"/>
            </a:solidFill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/>
          <p:cNvSpPr/>
          <p:nvPr/>
        </p:nvSpPr>
        <p:spPr>
          <a:xfrm rot="6090178">
            <a:off x="5235967" y="3798167"/>
            <a:ext cx="2594158" cy="2064188"/>
          </a:xfrm>
          <a:prstGeom prst="parallelogram">
            <a:avLst>
              <a:gd name="adj" fmla="val 22110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/>
          <p:cNvSpPr/>
          <p:nvPr/>
        </p:nvSpPr>
        <p:spPr>
          <a:xfrm rot="865339">
            <a:off x="4184639" y="1625657"/>
            <a:ext cx="3529708" cy="2625145"/>
          </a:xfrm>
          <a:prstGeom prst="parallelogram">
            <a:avLst>
              <a:gd name="adj" fmla="val 46700"/>
            </a:avLst>
          </a:prstGeom>
          <a:solidFill>
            <a:srgbClr val="76FF4B"/>
          </a:solidFill>
          <a:ln w="57150">
            <a:solidFill>
              <a:schemeClr val="tx1"/>
            </a:solidFill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/>
          <p:cNvSpPr/>
          <p:nvPr/>
        </p:nvSpPr>
        <p:spPr>
          <a:xfrm>
            <a:off x="1582601" y="457200"/>
            <a:ext cx="2743200" cy="2115013"/>
          </a:xfrm>
          <a:prstGeom prst="parallelogram">
            <a:avLst>
              <a:gd name="adj" fmla="val 20238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471779" y="4724400"/>
            <a:ext cx="367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0876" y="5334000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80392" y="2956814"/>
            <a:ext cx="367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6362" y="6316612"/>
            <a:ext cx="11207190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আয়তকার ঘনকের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পৃষ্ঠতলের ক্ষ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ে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ত্রফল নির্ণয় কর।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24400" y="574351"/>
            <a:ext cx="3785074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জোড়ায় কাজ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7976074" cy="707886"/>
          </a:xfrm>
          <a:prstGeom prst="rect">
            <a:avLst/>
          </a:prstGeom>
          <a:solidFill>
            <a:srgbClr val="66FF33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371600"/>
            <a:ext cx="7976074" cy="50167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১। একটি কর্ণ দ্বারা কোনো বর্গক্ষেত্র কয়টি ত্রিভুজে বিভক্ত হয়?</a:t>
            </a:r>
          </a:p>
          <a:p>
            <a:pPr marL="457200" indent="-457200">
              <a:buFont typeface="Arial" charset="0"/>
              <a:buChar char="•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দুইটি।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২। রম্বসের কর্ণদ্বয় পরস্পরকে কত কোণে ছেদ করে?</a:t>
            </a:r>
          </a:p>
          <a:p>
            <a:pPr marL="457200" indent="-457200">
              <a:buFont typeface="Arial" charset="0"/>
              <a:buChar char="•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৯০</a:t>
            </a:r>
            <a:r>
              <a:rPr lang="bn-IN" sz="3200" baseline="30000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বা সমকোণে।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৩। রম্বসের ক্ষেত্রফল নির্ণয়ের জন্য কী কী প্রয়োজন?</a:t>
            </a:r>
          </a:p>
          <a:p>
            <a:pPr marL="457200" indent="-457200">
              <a:buFont typeface="Arial" charset="0"/>
              <a:buChar char="•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কর্ণদ্বয়ের দৈর্ঘ্য।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৪। ট্রাপিজিয়ামের ক্ষেত্রফল নির্ণয় করতে কী কী প্রয়োজন?</a:t>
            </a:r>
          </a:p>
          <a:p>
            <a:pPr marL="457200" indent="-457200">
              <a:buFont typeface="Arial" charset="0"/>
              <a:buChar char="•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সমান্তরাল বাহুদ্বয়ের দৈর্ঘ্য ও উচ্চতা।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৫। ট্রাপিজিয়ামের ক্ষেত্রফল নির্ণয়ের সূত্র কী?</a:t>
            </a:r>
          </a:p>
          <a:p>
            <a:pPr marL="457200" indent="-457200">
              <a:buFont typeface="Arial" charset="0"/>
              <a:buChar char="•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সমান্তরাল বাহুদ্বয়ের সমষ্টি গড়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  <a:sym typeface="Symbol"/>
              </a:rPr>
              <a:t></a:t>
            </a:r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 উচ্চতা।</a:t>
            </a:r>
          </a:p>
        </p:txBody>
      </p:sp>
    </p:spTree>
    <p:extLst>
      <p:ext uri="{BB962C8B-B14F-4D97-AF65-F5344CB8AC3E}">
        <p14:creationId xmlns:p14="http://schemas.microsoft.com/office/powerpoint/2010/main" val="144185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062" y="5259921"/>
            <a:ext cx="12096465" cy="14465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একটি রম্বস ও একটি ট্রাপিজিয়ামকে দুটি ত্রিভুজক্ষেত্রে </a:t>
            </a:r>
          </a:p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বিভক্ত করে এর ক্ষেত্রফল নির্ণয়ের সূত্র গঠন কর।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125" y="0"/>
            <a:ext cx="11946340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IN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742" y="1373972"/>
            <a:ext cx="5784560" cy="383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1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925" y="-1"/>
            <a:ext cx="7042245" cy="68673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78925" y="368490"/>
            <a:ext cx="6867313" cy="315471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sz="199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bn-IN" sz="199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99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78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457200"/>
            <a:ext cx="2362200" cy="1336596"/>
          </a:xfrm>
          <a:prstGeom prst="rect">
            <a:avLst/>
          </a:prstGeom>
          <a:noFill/>
        </p:spPr>
        <p:txBody>
          <a:bodyPr wrap="none" rtlCol="0">
            <a:prstTxWarp prst="textInflateTo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IN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3276600"/>
            <a:ext cx="8305800" cy="1077218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5426"/>
                </a:solidFill>
                <a:latin typeface="NikoshBAN" pitchFamily="2" charset="0"/>
                <a:cs typeface="NikoshBAN" pitchFamily="2" charset="0"/>
              </a:rPr>
              <a:t>এবং কন্টেন্ট সম্পাদক হিসেবে যাঁদের নির্দেশনা, পরামর্শ </a:t>
            </a:r>
            <a:endParaRPr lang="en-US" sz="3200" dirty="0" smtClean="0">
              <a:solidFill>
                <a:srgbClr val="005426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200" dirty="0" smtClean="0">
                <a:solidFill>
                  <a:srgbClr val="005426"/>
                </a:solidFill>
                <a:latin typeface="NikoshBAN" pitchFamily="2" charset="0"/>
                <a:cs typeface="NikoshBAN" pitchFamily="2" charset="0"/>
              </a:rPr>
              <a:t>ও তত্ত্বাবধানে এই মডেল কন্টেন্ট সমৃদ্ধ হয়েছে তারা</a:t>
            </a:r>
            <a:r>
              <a:rPr lang="en-US" sz="3200" smtClean="0">
                <a:solidFill>
                  <a:srgbClr val="005426"/>
                </a:solidFill>
                <a:latin typeface="NikoshBAN" pitchFamily="2" charset="0"/>
                <a:cs typeface="NikoshBAN" pitchFamily="2" charset="0"/>
              </a:rPr>
              <a:t> ।</a:t>
            </a:r>
            <a:r>
              <a:rPr lang="bn-IN" sz="3200" smtClean="0">
                <a:solidFill>
                  <a:srgbClr val="005426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00542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981200"/>
            <a:ext cx="8305800" cy="1200329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003399"/>
                </a:solidFill>
                <a:latin typeface="NikoshBAN" pitchFamily="2" charset="0"/>
                <a:cs typeface="NikoshBAN" pitchFamily="2" charset="0"/>
              </a:rPr>
              <a:t>শিক্ষা মন্ত্রণালয়, মাউশি, এনসিটিবি ও এটুআই-এর সংশ্লিষ্ট কর্মকর্তাবৃন্দ </a:t>
            </a:r>
            <a:endParaRPr lang="en-US" sz="3600" dirty="0">
              <a:solidFill>
                <a:srgbClr val="003399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466531"/>
            <a:ext cx="5991367" cy="329320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পরিচতি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সাইফুল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সাইফ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সারমারা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নাছির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উদ্দিন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বিদ্দ্যালয়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বকশীগঞ্জ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জামালপুর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০১৭২২৭০৩৭২৭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saifulislamsaif@gmail.com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20" y="0"/>
            <a:ext cx="1965826" cy="24389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196083" y="2780991"/>
            <a:ext cx="5854890" cy="3978751"/>
            <a:chOff x="4277437" y="4215930"/>
            <a:chExt cx="5854890" cy="1795103"/>
          </a:xfrm>
        </p:grpSpPr>
        <p:sp>
          <p:nvSpPr>
            <p:cNvPr id="6" name="Rectangle 5"/>
            <p:cNvSpPr/>
            <p:nvPr/>
          </p:nvSpPr>
          <p:spPr>
            <a:xfrm>
              <a:off x="4301320" y="4215930"/>
              <a:ext cx="5807124" cy="541556"/>
            </a:xfrm>
            <a:prstGeom prst="rect">
              <a:avLst/>
            </a:prstGeom>
            <a:solidFill>
              <a:srgbClr val="A3FFCD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bn-IN" sz="3600" dirty="0" smtClean="0">
                  <a:latin typeface="NikoshBAN" pitchFamily="2" charset="0"/>
                  <a:cs typeface="NikoshBAN" pitchFamily="2" charset="0"/>
                </a:rPr>
                <a:t>অষ্ট</a:t>
              </a:r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ম শ্রেণিঃ গণিত</a:t>
              </a:r>
              <a:r>
                <a:rPr lang="bn-IN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>
                  <a:latin typeface="Times New Roman"/>
                  <a:cs typeface="Times New Roman"/>
                </a:rPr>
                <a:t>▼</a:t>
              </a:r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sz="3600" dirty="0" smtClean="0">
                  <a:latin typeface="NikoshBAN" pitchFamily="2" charset="0"/>
                  <a:cs typeface="NikoshBAN" pitchFamily="2" charset="0"/>
                </a:rPr>
                <a:t>অষ্টম অধ্যায়ঃ চতুর্ভুজ</a:t>
              </a:r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  </a:t>
              </a:r>
              <a:endParaRPr lang="bn-BD" sz="36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277437" y="4869842"/>
              <a:ext cx="5854890" cy="319379"/>
            </a:xfrm>
            <a:prstGeom prst="rect">
              <a:avLst/>
            </a:prstGeom>
            <a:solidFill>
              <a:srgbClr val="F0C2C7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bn-IN" sz="4000" dirty="0" smtClean="0">
                  <a:latin typeface="NikoshBAN" pitchFamily="2" charset="0"/>
                  <a:cs typeface="NikoshBAN" pitchFamily="2" charset="0"/>
                </a:rPr>
                <a:t>বিষয়বস্তুঃ</a:t>
              </a: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sz="4000" dirty="0" smtClean="0">
                  <a:latin typeface="NikoshBAN" pitchFamily="2" charset="0"/>
                  <a:cs typeface="NikoshBAN" pitchFamily="2" charset="0"/>
                </a:rPr>
                <a:t>চতুর্ভুজক্ষেত্রের ক্ষেত্রফল</a:t>
              </a: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441210" y="5413934"/>
              <a:ext cx="5691117" cy="597099"/>
            </a:xfrm>
            <a:prstGeom prst="rect">
              <a:avLst/>
            </a:prstGeom>
            <a:solidFill>
              <a:srgbClr val="CCFF66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571500" indent="-571500" algn="ctr">
                <a:buFont typeface="Wingdings" panose="05000000000000000000" pitchFamily="2" charset="2"/>
                <a:buChar char="Ø"/>
              </a:pPr>
              <a:r>
                <a:rPr lang="bn-IN" sz="4000" dirty="0" smtClean="0">
                  <a:latin typeface="NikoshBAN" pitchFamily="2" charset="0"/>
                  <a:cs typeface="NikoshBAN" pitchFamily="2" charset="0"/>
                </a:rPr>
                <a:t>সময়ঃ ৪৫ মিনিট </a:t>
              </a:r>
            </a:p>
            <a:p>
              <a:pPr marL="571500" indent="-571500" algn="ctr">
                <a:buFont typeface="Wingdings" panose="05000000000000000000" pitchFamily="2" charset="2"/>
                <a:buChar char="Ø"/>
              </a:pPr>
              <a:r>
                <a:rPr lang="bn-IN" sz="4000" dirty="0" smtClean="0">
                  <a:latin typeface="NikoshBAN" pitchFamily="2" charset="0"/>
                  <a:cs typeface="NikoshBAN" pitchFamily="2" charset="0"/>
                </a:rPr>
                <a:t>তারিখঃ 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০৯</a:t>
              </a:r>
              <a:r>
                <a:rPr lang="bn-IN" sz="4000" dirty="0" smtClean="0">
                  <a:latin typeface="NikoshBAN" pitchFamily="2" charset="0"/>
                  <a:cs typeface="NikoshBAN" pitchFamily="2" charset="0"/>
                </a:rPr>
                <a:t>/০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৫ </a:t>
              </a:r>
              <a:r>
                <a:rPr lang="bn-IN" sz="4000" dirty="0" smtClean="0">
                  <a:latin typeface="NikoshBAN" pitchFamily="2" charset="0"/>
                  <a:cs typeface="NikoshBAN" pitchFamily="2" charset="0"/>
                </a:rPr>
                <a:t>/২০১9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ইং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524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7" t="9527" r="3781" b="9100"/>
          <a:stretch/>
        </p:blipFill>
        <p:spPr>
          <a:xfrm>
            <a:off x="5967671" y="490025"/>
            <a:ext cx="4484626" cy="253968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88" y="533400"/>
            <a:ext cx="4794128" cy="253968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671" y="3200400"/>
            <a:ext cx="4484625" cy="2514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3" t="2365" r="5902" b="2365"/>
          <a:stretch/>
        </p:blipFill>
        <p:spPr>
          <a:xfrm>
            <a:off x="472763" y="3200400"/>
            <a:ext cx="4788553" cy="2514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32317" y="5885686"/>
            <a:ext cx="11470707" cy="76944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বিভিন্ন আকার বিশিষ্ট বস্তু দ্বারা চতুর্ভূজের জ্যামিতিক চিত্র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39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91152" y="169181"/>
            <a:ext cx="11381096" cy="10156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6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চতুর্ভুজক্ষেত্রের ক্ষেত্রফল</a:t>
            </a:r>
            <a:endParaRPr lang="en-US" sz="6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91152" y="2166425"/>
            <a:ext cx="10611310" cy="4332849"/>
            <a:chOff x="291152" y="2166425"/>
            <a:chExt cx="10611310" cy="4332849"/>
          </a:xfrm>
        </p:grpSpPr>
        <p:sp>
          <p:nvSpPr>
            <p:cNvPr id="8" name="Rectangle 7"/>
            <p:cNvSpPr/>
            <p:nvPr/>
          </p:nvSpPr>
          <p:spPr>
            <a:xfrm>
              <a:off x="1133915" y="2645911"/>
              <a:ext cx="2209800" cy="146106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/>
            <p:cNvSpPr/>
            <p:nvPr/>
          </p:nvSpPr>
          <p:spPr>
            <a:xfrm>
              <a:off x="3515751" y="2645911"/>
              <a:ext cx="2590800" cy="1528556"/>
            </a:xfrm>
            <a:prstGeom prst="parallelogram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rapezoid 9"/>
            <p:cNvSpPr/>
            <p:nvPr/>
          </p:nvSpPr>
          <p:spPr>
            <a:xfrm>
              <a:off x="6354788" y="4689219"/>
              <a:ext cx="1295400" cy="1489241"/>
            </a:xfrm>
            <a:prstGeom prst="trapezoid">
              <a:avLst>
                <a:gd name="adj" fmla="val 2410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Manual Input 10"/>
            <p:cNvSpPr/>
            <p:nvPr/>
          </p:nvSpPr>
          <p:spPr>
            <a:xfrm rot="5400000">
              <a:off x="3890118" y="4314854"/>
              <a:ext cx="1461067" cy="2209801"/>
            </a:xfrm>
            <a:prstGeom prst="flowChartManualInput">
              <a:avLst/>
            </a:prstGeom>
            <a:solidFill>
              <a:srgbClr val="66F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Parallelogram 11"/>
            <p:cNvSpPr/>
            <p:nvPr/>
          </p:nvSpPr>
          <p:spPr>
            <a:xfrm>
              <a:off x="5843953" y="2614445"/>
              <a:ext cx="2552700" cy="1524000"/>
            </a:xfrm>
            <a:prstGeom prst="parallelogram">
              <a:avLst>
                <a:gd name="adj" fmla="val 59127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133915" y="4689219"/>
              <a:ext cx="1752600" cy="1461069"/>
            </a:xfrm>
            <a:prstGeom prst="rect">
              <a:avLst/>
            </a:prstGeom>
            <a:solidFill>
              <a:srgbClr val="1D9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91152" y="2166425"/>
              <a:ext cx="10611310" cy="4332849"/>
            </a:xfrm>
            <a:prstGeom prst="rect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396653" y="4689219"/>
              <a:ext cx="1507002" cy="1461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826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2955" y="330666"/>
            <a:ext cx="11734800" cy="538609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8000" dirty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এই 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পাঠ শেষে শিক্ষার্থীরা-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--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বিভিন্ন </a:t>
            </a:r>
            <a:r>
              <a:rPr lang="bn-IN" sz="4400" dirty="0">
                <a:latin typeface="NikoshBAN" pitchFamily="2" charset="0"/>
                <a:cs typeface="NikoshBAN" pitchFamily="2" charset="0"/>
              </a:rPr>
              <a:t>চতুর্ভুজক্ষেত্রের ক্ষেত্রফলের সূত্র ব্যাখ্যা করতে পারবে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;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চতুর্ভুজ </a:t>
            </a:r>
            <a:r>
              <a:rPr lang="bn-IN" sz="4400" dirty="0">
                <a:latin typeface="NikoshBAN" pitchFamily="2" charset="0"/>
                <a:cs typeface="NikoshBAN" pitchFamily="2" charset="0"/>
              </a:rPr>
              <a:t>ক্ষেত্রের ক্ষেত্রফল নির্ণয় করতে পারবে;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ট্রাপিজাম </a:t>
            </a:r>
            <a:r>
              <a:rPr lang="bn-IN" sz="4400" dirty="0">
                <a:latin typeface="NikoshBAN" pitchFamily="2" charset="0"/>
                <a:cs typeface="NikoshBAN" pitchFamily="2" charset="0"/>
              </a:rPr>
              <a:t>ও রম্বসক্ষেত্রের ক্ষেত্রফলের সূত্র নির্ণয় করতে পারবে;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4400" smtClean="0">
                <a:latin typeface="NikoshBAN" pitchFamily="2" charset="0"/>
                <a:cs typeface="NikoshBAN" pitchFamily="2" charset="0"/>
              </a:rPr>
              <a:t>ঘনবস্তুর </a:t>
            </a:r>
            <a:r>
              <a:rPr lang="bn-IN" sz="4400" dirty="0">
                <a:latin typeface="NikoshBAN" pitchFamily="2" charset="0"/>
                <a:cs typeface="NikoshBAN" pitchFamily="2" charset="0"/>
              </a:rPr>
              <a:t>পৃষ্ঠতলের ক্ষেত্রফল পরিমাপ করতে পারবে।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23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/>
        </p:nvSpPr>
        <p:spPr>
          <a:xfrm>
            <a:off x="2097204" y="1295399"/>
            <a:ext cx="3048001" cy="3069772"/>
          </a:xfrm>
          <a:prstGeom prst="rtTriangle">
            <a:avLst/>
          </a:prstGeom>
          <a:solidFill>
            <a:srgbClr val="76FF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/>
          <p:cNvSpPr/>
          <p:nvPr/>
        </p:nvSpPr>
        <p:spPr>
          <a:xfrm rot="16200000" flipH="1">
            <a:off x="2122714" y="1306286"/>
            <a:ext cx="3069773" cy="3048001"/>
          </a:xfrm>
          <a:prstGeom prst="rtTriangle">
            <a:avLst/>
          </a:prstGeom>
          <a:solidFill>
            <a:srgbClr val="76FF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36478" y="5228198"/>
            <a:ext cx="11737073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বর্গক্ষেত্র =সামান্তরিকক্ষেত্র =ত্রিভুজক্ষেত্র =ট্রাপিজিয়ামক্ষেত্র +ত্রিভুজক্ষেত্র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2133599" y="2830286"/>
            <a:ext cx="6096002" cy="1534887"/>
          </a:xfrm>
          <a:prstGeom prst="trapezoid">
            <a:avLst>
              <a:gd name="adj" fmla="val 99071"/>
            </a:avLst>
          </a:prstGeom>
          <a:solidFill>
            <a:srgbClr val="76FF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>
            <a:off x="3657600" y="1306288"/>
            <a:ext cx="3048002" cy="1523998"/>
          </a:xfrm>
          <a:prstGeom prst="triangle">
            <a:avLst>
              <a:gd name="adj" fmla="val 50366"/>
            </a:avLst>
          </a:prstGeom>
          <a:solidFill>
            <a:srgbClr val="76FF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8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33333 -1.11111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0.01111 L -0.16667 0.2238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17" y="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666 0.22384 L -0.33333 0.2238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10" grpId="0" animBg="1"/>
      <p:bldP spid="11" grpId="0" animBg="1"/>
      <p:bldP spid="12" grpId="0" animBg="1"/>
      <p:bldP spid="12" grpId="1" animBg="1"/>
      <p:bldP spid="12" grpId="2" animBg="1"/>
      <p:bldP spid="12" grpId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2" t="39233" r="31893" b="15443"/>
          <a:stretch/>
        </p:blipFill>
        <p:spPr>
          <a:xfrm>
            <a:off x="1105022" y="988998"/>
            <a:ext cx="3807426" cy="3766458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3" name="Rectangle 2"/>
          <p:cNvSpPr/>
          <p:nvPr/>
        </p:nvSpPr>
        <p:spPr>
          <a:xfrm>
            <a:off x="1105022" y="988998"/>
            <a:ext cx="3786941" cy="37664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1081963" y="2872227"/>
            <a:ext cx="3807426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1105022" y="2872227"/>
            <a:ext cx="380742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9600" y="75009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9593" y="447371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89389" y="447371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8551" y="75009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04821" y="381000"/>
            <a:ext cx="4122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12448" y="2518284"/>
            <a:ext cx="4122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29200" y="3751393"/>
            <a:ext cx="3698448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BC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02590" y="4549914"/>
            <a:ext cx="4122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0774" y="2518284"/>
            <a:ext cx="4122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29200" y="1381780"/>
            <a:ext cx="3698448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6436" y="5280679"/>
            <a:ext cx="11179570" cy="83099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বর্গক্ষেত্রের ক্ষেত্রফল = দৈর্ঘ্য 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  <a:sym typeface="Symbol"/>
              </a:rPr>
              <a:t></a:t>
            </a:r>
            <a:r>
              <a:rPr lang="bn-IN" sz="4400" dirty="0" smtClean="0">
                <a:latin typeface="NikoshBAN" pitchFamily="2" charset="0"/>
                <a:cs typeface="NikoshBAN" pitchFamily="2" charset="0"/>
                <a:sym typeface="Symbol"/>
              </a:rPr>
              <a:t> প্রস্থ </a:t>
            </a:r>
            <a:r>
              <a:rPr lang="bn-IN" sz="4400" b="1" dirty="0" smtClean="0">
                <a:latin typeface="NikoshBAN" pitchFamily="2" charset="0"/>
                <a:cs typeface="NikoshBAN" pitchFamily="2" charset="0"/>
                <a:sym typeface="Symbol"/>
              </a:rPr>
              <a:t>=</a:t>
            </a:r>
            <a:r>
              <a:rPr lang="bn-IN" sz="4400" dirty="0" smtClean="0">
                <a:latin typeface="NikoshBAN" pitchFamily="2" charset="0"/>
                <a:cs typeface="NikoshBAN" pitchFamily="2" charset="0"/>
                <a:sym typeface="Symbol"/>
              </a:rPr>
              <a:t> বাহু 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  <a:sym typeface="Symbol"/>
              </a:rPr>
              <a:t></a:t>
            </a:r>
            <a:r>
              <a:rPr lang="bn-IN" sz="4400" dirty="0" smtClean="0">
                <a:latin typeface="NikoshBAN" pitchFamily="2" charset="0"/>
                <a:cs typeface="NikoshBAN" pitchFamily="2" charset="0"/>
                <a:sym typeface="Symbol"/>
              </a:rPr>
              <a:t> বাহু </a:t>
            </a:r>
            <a:r>
              <a:rPr lang="bn-IN" sz="4400" b="1" dirty="0" smtClean="0">
                <a:latin typeface="NikoshBAN" pitchFamily="2" charset="0"/>
                <a:cs typeface="NikoshBAN" pitchFamily="2" charset="0"/>
                <a:sym typeface="Symbol"/>
              </a:rPr>
              <a:t>=</a:t>
            </a:r>
            <a:r>
              <a:rPr lang="bn-IN" sz="4400" dirty="0" smtClean="0">
                <a:latin typeface="NikoshBAN" pitchFamily="2" charset="0"/>
                <a:cs typeface="NikoshBAN" pitchFamily="2" charset="0"/>
                <a:sym typeface="Symbol"/>
              </a:rPr>
              <a:t> বাহু </a:t>
            </a:r>
            <a:r>
              <a:rPr lang="bn-IN" sz="4800" baseline="30000" dirty="0" smtClean="0">
                <a:latin typeface="NikoshBAN" pitchFamily="2" charset="0"/>
                <a:cs typeface="NikoshBAN" pitchFamily="2" charset="0"/>
                <a:sym typeface="Symbol"/>
              </a:rPr>
              <a:t>২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47800" y="1704945"/>
            <a:ext cx="11560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বর্গক্ষেত্র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80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 animBg="1"/>
      <p:bldP spid="16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47" y="266696"/>
            <a:ext cx="9499321" cy="6324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0" y="2006025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8842" y="3886200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2253" y="4069902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98192" y="184569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4063425"/>
            <a:ext cx="367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4400" y="1777425"/>
            <a:ext cx="367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71870" y="277986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13564" y="2889920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03414" y="609600"/>
            <a:ext cx="2597185" cy="58477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BC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08104" y="609600"/>
            <a:ext cx="2657466" cy="58477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CD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1219" y="1295400"/>
            <a:ext cx="5374351" cy="58477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CD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7622" y="5257800"/>
            <a:ext cx="5374351" cy="58477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আয়তক্ষেত্রের ক্ষেত্রফল </a:t>
            </a:r>
            <a:r>
              <a:rPr lang="bn-IN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দৈর্ঘ্য 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Symbol"/>
              </a:rPr>
              <a:t></a:t>
            </a:r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Symbol"/>
              </a:rPr>
              <a:t> প্রস্থ</a:t>
            </a:r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04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>
            <a:off x="609600" y="3404175"/>
            <a:ext cx="3429000" cy="2057400"/>
          </a:xfrm>
          <a:prstGeom prst="trapezoid">
            <a:avLst>
              <a:gd name="adj" fmla="val 4325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rapezoid 2"/>
          <p:cNvSpPr/>
          <p:nvPr/>
        </p:nvSpPr>
        <p:spPr>
          <a:xfrm>
            <a:off x="609600" y="3404175"/>
            <a:ext cx="3429000" cy="2057400"/>
          </a:xfrm>
          <a:prstGeom prst="trapezoid">
            <a:avLst>
              <a:gd name="adj" fmla="val 43254"/>
            </a:avLst>
          </a:prstGeom>
          <a:solidFill>
            <a:srgbClr val="76FF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rapezoid 3"/>
          <p:cNvSpPr/>
          <p:nvPr/>
        </p:nvSpPr>
        <p:spPr>
          <a:xfrm>
            <a:off x="684220" y="786825"/>
            <a:ext cx="3429000" cy="2057400"/>
          </a:xfrm>
          <a:prstGeom prst="trapezoid">
            <a:avLst>
              <a:gd name="adj" fmla="val 43254"/>
            </a:avLst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2133600" y="3404175"/>
            <a:ext cx="0" cy="205740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arallelogram 5"/>
          <p:cNvSpPr/>
          <p:nvPr/>
        </p:nvSpPr>
        <p:spPr>
          <a:xfrm>
            <a:off x="684220" y="786825"/>
            <a:ext cx="2514600" cy="2057400"/>
          </a:xfrm>
          <a:prstGeom prst="parallelogram">
            <a:avLst>
              <a:gd name="adj" fmla="val 42173"/>
            </a:avLst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2286000" y="786825"/>
            <a:ext cx="1827220" cy="2057400"/>
          </a:xfrm>
          <a:prstGeom prst="triangle">
            <a:avLst>
              <a:gd name="adj" fmla="val 50614"/>
            </a:avLst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41520" y="786825"/>
            <a:ext cx="0" cy="205740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55398" y="2691825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7020" y="2716650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22620" y="329625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69798" y="27825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37501" y="278250"/>
            <a:ext cx="367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0906" y="2716650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74177" y="1523137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24203" y="2768025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245903" y="1584692"/>
                <a:ext cx="4479110" cy="1739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ABCD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ট্রাপিজিয়ামের ক্ষেত্রের ক্ষেত্রফল</a:t>
                </a:r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ah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d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h</m:t>
                    </m:r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</m:d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h</m:t>
                    </m:r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5903" y="1584692"/>
                <a:ext cx="4479110" cy="1739964"/>
              </a:xfrm>
              <a:prstGeom prst="rect">
                <a:avLst/>
              </a:prstGeom>
              <a:blipFill rotWithShape="1">
                <a:blip r:embed="rId3"/>
                <a:stretch>
                  <a:fillRect l="-1635" t="-2807" r="-2180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94469" y="493693"/>
                <a:ext cx="4993675" cy="11706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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AECD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ক্ষেত্রের ক্ষেত্রফল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 h = ah.</a:t>
                </a:r>
              </a:p>
              <a:p>
                <a:pPr algn="ctr"/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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CEB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ক্ষেত্রের ক্ষেত্রফল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𝑎</m:t>
                        </m:r>
                      </m:e>
                    </m:d>
                    <m:r>
                      <a:rPr lang="en-US" sz="2800" b="0" i="1" smtClean="0">
                        <a:latin typeface="Cambria Math"/>
                        <a:cs typeface="NikoshBAN" pitchFamily="2" charset="0"/>
                      </a:rPr>
                      <m:t>h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469" y="493693"/>
                <a:ext cx="4993675" cy="1170641"/>
              </a:xfrm>
              <a:prstGeom prst="rect">
                <a:avLst/>
              </a:prstGeom>
              <a:blipFill rotWithShape="1">
                <a:blip r:embed="rId4"/>
                <a:stretch>
                  <a:fillRect l="-2198" t="-7292" r="-2076" b="-5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226280" y="3911025"/>
            <a:ext cx="38985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46544" y="3200400"/>
            <a:ext cx="367408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28911" y="4953000"/>
            <a:ext cx="38985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53000" y="3301425"/>
            <a:ext cx="38985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42114" y="4928175"/>
            <a:ext cx="367408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3422" y="5562600"/>
            <a:ext cx="3988822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400" dirty="0" smtClean="0">
                <a:latin typeface="NikoshBAN" pitchFamily="2" charset="0"/>
                <a:cs typeface="NikoshBAN" pitchFamily="2" charset="0"/>
                <a:sym typeface="Symbol"/>
              </a:rPr>
              <a:t>সামান্তরিকের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 ক্ষেত্রফল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=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bn-IN" sz="24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 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542244" y="5410200"/>
                <a:ext cx="4145900" cy="61388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bn-IN" sz="2400" dirty="0" smtClean="0">
                    <a:latin typeface="NikoshBAN" pitchFamily="2" charset="0"/>
                    <a:cs typeface="NikoshBAN" pitchFamily="2" charset="0"/>
                  </a:rPr>
                  <a:t>ট্রাপিজিয়ামের ক্ষেত্রফল</a:t>
                </a:r>
                <a:r>
                  <a:rPr lang="en-US" sz="2400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</m:d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h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2244" y="5410200"/>
                <a:ext cx="4145900" cy="613886"/>
              </a:xfrm>
              <a:prstGeom prst="rect">
                <a:avLst/>
              </a:prstGeom>
              <a:blipFill rotWithShape="0">
                <a:blip r:embed="rId5"/>
                <a:stretch>
                  <a:fillRect b="-13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200167" y="5988345"/>
            <a:ext cx="11582400" cy="584775"/>
          </a:xfrm>
          <a:prstGeom prst="rect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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ট্রাপিজিয়াম ক্ষেত্রের ক্ষেত্রফল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=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সমান্তরাল বাহুদ্বয়ের সমষ্টির গড়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  <a:sym typeface="Symbol"/>
              </a:rPr>
              <a:t></a:t>
            </a:r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 উচ্চতা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6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3" presetClass="path" presetSubtype="0" repeatCount="2000" accel="50000" decel="5000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7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0.27917 1.11111E-6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2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000"/>
                            </p:stCondLst>
                            <p:childTnLst>
                              <p:par>
                                <p:cTn id="1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3" grpId="2" animBg="1"/>
      <p:bldP spid="4" grpId="0" animBg="1"/>
      <p:bldP spid="4" grpId="1" animBg="1"/>
      <p:bldP spid="6" grpId="0" animBg="1"/>
      <p:bldP spid="7" grpId="0" animBg="1"/>
      <p:bldP spid="7" grpId="1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 build="p"/>
      <p:bldP spid="18" grpId="0" build="p"/>
      <p:bldP spid="19" grpId="0"/>
      <p:bldP spid="20" grpId="0"/>
      <p:bldP spid="21" grpId="0"/>
      <p:bldP spid="22" grpId="0"/>
      <p:bldP spid="23" grpId="0"/>
      <p:bldP spid="24" grpId="0" build="p" animBg="1"/>
      <p:bldP spid="25" grpId="0" build="p" animBg="1"/>
      <p:bldP spid="26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455</Words>
  <Application>Microsoft Office PowerPoint</Application>
  <PresentationFormat>Widescreen</PresentationFormat>
  <Paragraphs>131</Paragraphs>
  <Slides>18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NikoshBAN</vt:lpstr>
      <vt:lpstr>Symbol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 COMPUTER</dc:creator>
  <cp:lastModifiedBy>JS COMPUTER</cp:lastModifiedBy>
  <cp:revision>48</cp:revision>
  <dcterms:created xsi:type="dcterms:W3CDTF">2019-05-09T02:41:48Z</dcterms:created>
  <dcterms:modified xsi:type="dcterms:W3CDTF">2019-05-09T11:16:55Z</dcterms:modified>
</cp:coreProperties>
</file>